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89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3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6821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16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8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23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9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8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2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4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1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8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2ED396-B6D9-4508-B751-AB8B937A2EED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99A9-0681-44F4-B314-FC9121E4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93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45949" y="1277982"/>
            <a:ext cx="10353422" cy="3329581"/>
          </a:xfrm>
        </p:spPr>
        <p:txBody>
          <a:bodyPr>
            <a:normAutofit fontScale="90000"/>
          </a:bodyPr>
          <a:lstStyle/>
          <a:p>
            <a:r>
              <a:rPr lang="ru-RU" sz="5400" u="sng" dirty="0" smtClean="0">
                <a:solidFill>
                  <a:schemeClr val="tx1"/>
                </a:solidFill>
              </a:rPr>
              <a:t>Разработка пользовательских</a:t>
            </a:r>
            <a:br>
              <a:rPr lang="ru-RU" sz="5400" u="sng" dirty="0" smtClean="0">
                <a:solidFill>
                  <a:schemeClr val="tx1"/>
                </a:solidFill>
              </a:rPr>
            </a:br>
            <a:r>
              <a:rPr lang="ru-RU" sz="5400" u="sng" dirty="0" smtClean="0">
                <a:solidFill>
                  <a:schemeClr val="tx1"/>
                </a:solidFill>
              </a:rPr>
              <a:t>интерфейсов сайта </a:t>
            </a:r>
            <a:br>
              <a:rPr lang="ru-RU" sz="5400" u="sng" dirty="0" smtClean="0">
                <a:solidFill>
                  <a:schemeClr val="tx1"/>
                </a:solidFill>
              </a:rPr>
            </a:br>
            <a:r>
              <a:rPr lang="ru-RU" sz="5400" u="sng" dirty="0" smtClean="0">
                <a:solidFill>
                  <a:schemeClr val="tx1"/>
                </a:solidFill>
              </a:rPr>
              <a:t>«Салон лечебного массажа </a:t>
            </a:r>
            <a:br>
              <a:rPr lang="ru-RU" sz="5400" u="sng" dirty="0" smtClean="0">
                <a:solidFill>
                  <a:schemeClr val="tx1"/>
                </a:solidFill>
              </a:rPr>
            </a:br>
            <a:r>
              <a:rPr lang="ru-RU" sz="5400" u="sng" dirty="0" smtClean="0">
                <a:solidFill>
                  <a:schemeClr val="tx1"/>
                </a:solidFill>
              </a:rPr>
              <a:t>и мануальной терапии»</a:t>
            </a:r>
            <a:endParaRPr lang="en-US" sz="5400" u="sng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45949" y="4934135"/>
            <a:ext cx="10144416" cy="1022528"/>
          </a:xfrm>
        </p:spPr>
        <p:txBody>
          <a:bodyPr/>
          <a:lstStyle/>
          <a:p>
            <a:r>
              <a:rPr lang="ru-RU" cap="none" dirty="0" smtClean="0"/>
              <a:t>Выполнил студент 2 курса 1 группы ФИТ</a:t>
            </a:r>
          </a:p>
          <a:p>
            <a:r>
              <a:rPr lang="ru-RU" cap="none" dirty="0" err="1" smtClean="0"/>
              <a:t>Дырда</a:t>
            </a:r>
            <a:r>
              <a:rPr lang="ru-RU" cap="none" dirty="0" smtClean="0"/>
              <a:t> Д. Г.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520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5191"/>
          </a:xfrm>
        </p:spPr>
        <p:txBody>
          <a:bodyPr/>
          <a:lstStyle/>
          <a:p>
            <a:pPr algn="ctr"/>
            <a:r>
              <a:rPr lang="ru-RU" sz="3600" dirty="0" smtClean="0"/>
              <a:t>Информационная структура</a:t>
            </a:r>
            <a:endParaRPr lang="en-US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84" t="25069" r="27232" b="7265"/>
          <a:stretch/>
        </p:blipFill>
        <p:spPr>
          <a:xfrm>
            <a:off x="2272936" y="1412325"/>
            <a:ext cx="6400801" cy="49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6813"/>
          </a:xfrm>
        </p:spPr>
        <p:txBody>
          <a:bodyPr/>
          <a:lstStyle/>
          <a:p>
            <a:pPr algn="ctr"/>
            <a:r>
              <a:rPr lang="ru-RU" sz="3600" dirty="0" smtClean="0"/>
              <a:t>Тестирование структуры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3312" y="1577249"/>
            <a:ext cx="4396339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Проведем тестирование структуры на примере Анны:</a:t>
            </a:r>
          </a:p>
          <a:p>
            <a:pPr marL="0" indent="0">
              <a:buNone/>
            </a:pPr>
            <a:r>
              <a:rPr lang="ru-RU" sz="1600" dirty="0" smtClean="0"/>
              <a:t>Главная </a:t>
            </a:r>
            <a:r>
              <a:rPr lang="en-US" sz="1600" dirty="0" smtClean="0"/>
              <a:t>→</a:t>
            </a:r>
            <a:r>
              <a:rPr lang="ru-RU" sz="1600" dirty="0" smtClean="0"/>
              <a:t> Услуги → Расслабляющий массаж → Главная → О нас → Информация о сайте → О нас → Фотогалерея → Главная → Акции → Спец. </a:t>
            </a:r>
            <a:r>
              <a:rPr lang="ru-RU" sz="1600" dirty="0"/>
              <a:t>п</a:t>
            </a:r>
            <a:r>
              <a:rPr lang="ru-RU" sz="1600" dirty="0" smtClean="0"/>
              <a:t>редложения → Главная → Контакты → Адрес → Контакты → Номера телефонов</a:t>
            </a:r>
            <a:endParaRPr lang="en-US" sz="16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654493" y="1572766"/>
            <a:ext cx="4396341" cy="4200245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32443" t="22411" r="25402" b="7232"/>
          <a:stretch/>
        </p:blipFill>
        <p:spPr>
          <a:xfrm>
            <a:off x="5654494" y="1572766"/>
            <a:ext cx="4865770" cy="45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7625"/>
          </a:xfrm>
        </p:spPr>
        <p:txBody>
          <a:bodyPr/>
          <a:lstStyle/>
          <a:p>
            <a:pPr algn="ctr"/>
            <a:r>
              <a:rPr lang="ru-RU" sz="3600" dirty="0" smtClean="0"/>
              <a:t>Статический прототип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11873" y="1395549"/>
            <a:ext cx="4396338" cy="576262"/>
          </a:xfrm>
        </p:spPr>
        <p:txBody>
          <a:bodyPr/>
          <a:lstStyle/>
          <a:p>
            <a:r>
              <a:rPr lang="ru-RU" dirty="0" smtClean="0"/>
              <a:t>Главная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2084" t="26727" r="23848" b="8038"/>
          <a:stretch/>
        </p:blipFill>
        <p:spPr>
          <a:xfrm>
            <a:off x="548640" y="2005148"/>
            <a:ext cx="4689565" cy="3903117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563055" y="1395549"/>
            <a:ext cx="4396339" cy="576262"/>
          </a:xfrm>
        </p:spPr>
        <p:txBody>
          <a:bodyPr/>
          <a:lstStyle/>
          <a:p>
            <a:r>
              <a:rPr lang="ru-RU" dirty="0" smtClean="0"/>
              <a:t>О нас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3013" t="33315" r="25993" b="5924"/>
          <a:stretch/>
        </p:blipFill>
        <p:spPr>
          <a:xfrm>
            <a:off x="5656217" y="2005148"/>
            <a:ext cx="4683741" cy="39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3751"/>
          </a:xfrm>
        </p:spPr>
        <p:txBody>
          <a:bodyPr/>
          <a:lstStyle/>
          <a:p>
            <a:pPr algn="ctr"/>
            <a:r>
              <a:rPr lang="ru-RU" sz="3600" dirty="0" smtClean="0"/>
              <a:t>Статический прототип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3" y="1238794"/>
            <a:ext cx="4396338" cy="576262"/>
          </a:xfrm>
        </p:spPr>
        <p:txBody>
          <a:bodyPr/>
          <a:lstStyle/>
          <a:p>
            <a:r>
              <a:rPr lang="ru-RU" dirty="0" smtClean="0"/>
              <a:t>Услуги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223" t="25399" r="23463" b="8532"/>
          <a:stretch/>
        </p:blipFill>
        <p:spPr>
          <a:xfrm>
            <a:off x="470263" y="1848394"/>
            <a:ext cx="4868220" cy="3990703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654495" y="1238794"/>
            <a:ext cx="4396339" cy="576262"/>
          </a:xfrm>
        </p:spPr>
        <p:txBody>
          <a:bodyPr/>
          <a:lstStyle/>
          <a:p>
            <a:r>
              <a:rPr lang="ru-RU" dirty="0" smtClean="0"/>
              <a:t>Например, обвертывание</a:t>
            </a:r>
            <a:endParaRPr lang="en-US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7167" t="29062" r="29795" b="11087"/>
          <a:stretch/>
        </p:blipFill>
        <p:spPr>
          <a:xfrm>
            <a:off x="5782234" y="1848394"/>
            <a:ext cx="4734426" cy="39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7625"/>
          </a:xfrm>
        </p:spPr>
        <p:txBody>
          <a:bodyPr/>
          <a:lstStyle/>
          <a:p>
            <a:pPr algn="ctr"/>
            <a:r>
              <a:rPr lang="ru-RU" sz="3600" dirty="0" smtClean="0"/>
              <a:t>Статический прототип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3" y="1356360"/>
            <a:ext cx="4396338" cy="576262"/>
          </a:xfrm>
        </p:spPr>
        <p:txBody>
          <a:bodyPr/>
          <a:lstStyle/>
          <a:p>
            <a:r>
              <a:rPr lang="ru-RU" dirty="0" smtClean="0"/>
              <a:t>Акции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014" t="30920" r="16633" b="13053"/>
          <a:stretch/>
        </p:blipFill>
        <p:spPr>
          <a:xfrm>
            <a:off x="487994" y="1965960"/>
            <a:ext cx="4932163" cy="3350623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654495" y="1356360"/>
            <a:ext cx="4396339" cy="576262"/>
          </a:xfrm>
        </p:spPr>
        <p:txBody>
          <a:bodyPr/>
          <a:lstStyle/>
          <a:p>
            <a:r>
              <a:rPr lang="ru-RU" dirty="0" smtClean="0"/>
              <a:t>Например, скидки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4886" t="23760" r="28422" b="7895"/>
          <a:stretch/>
        </p:blipFill>
        <p:spPr>
          <a:xfrm>
            <a:off x="5753099" y="1965959"/>
            <a:ext cx="3987801" cy="33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3782"/>
          </a:xfrm>
        </p:spPr>
        <p:txBody>
          <a:bodyPr/>
          <a:lstStyle/>
          <a:p>
            <a:pPr algn="ctr"/>
            <a:r>
              <a:rPr lang="ru-RU" sz="3600" dirty="0" smtClean="0"/>
              <a:t>Статический прототип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35313" y="1574800"/>
            <a:ext cx="4396338" cy="576262"/>
          </a:xfrm>
        </p:spPr>
        <p:txBody>
          <a:bodyPr/>
          <a:lstStyle/>
          <a:p>
            <a:r>
              <a:rPr lang="ru-RU" dirty="0" smtClean="0"/>
              <a:t>Контакты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372" t="23446" r="21668" b="5641"/>
          <a:stretch/>
        </p:blipFill>
        <p:spPr>
          <a:xfrm>
            <a:off x="3252972" y="2163762"/>
            <a:ext cx="4836928" cy="40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26782"/>
          </a:xfrm>
        </p:spPr>
        <p:txBody>
          <a:bodyPr/>
          <a:lstStyle/>
          <a:p>
            <a:pPr algn="ctr"/>
            <a:r>
              <a:rPr lang="ru-RU" sz="3600" dirty="0" smtClean="0"/>
              <a:t>Связь между страницами</a:t>
            </a:r>
            <a:endParaRPr lang="en-US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44" t="23420" r="10992" b="16043"/>
          <a:stretch/>
        </p:blipFill>
        <p:spPr>
          <a:xfrm>
            <a:off x="1600200" y="1612899"/>
            <a:ext cx="8242300" cy="43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2182"/>
          </a:xfrm>
        </p:spPr>
        <p:txBody>
          <a:bodyPr/>
          <a:lstStyle/>
          <a:p>
            <a:pPr algn="ctr"/>
            <a:r>
              <a:rPr lang="ru-RU" sz="3600" dirty="0" smtClean="0"/>
              <a:t>Тестирование и изменения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3" y="1473200"/>
            <a:ext cx="4396338" cy="576262"/>
          </a:xfrm>
        </p:spPr>
        <p:txBody>
          <a:bodyPr/>
          <a:lstStyle/>
          <a:p>
            <a:r>
              <a:rPr lang="ru-RU" dirty="0" smtClean="0"/>
              <a:t>Исходный прототип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9794" t="22604" r="20802" b="4426"/>
          <a:stretch/>
        </p:blipFill>
        <p:spPr>
          <a:xfrm>
            <a:off x="1206500" y="2082799"/>
            <a:ext cx="4178300" cy="3469699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654495" y="1473200"/>
            <a:ext cx="4396339" cy="576262"/>
          </a:xfrm>
        </p:spPr>
        <p:txBody>
          <a:bodyPr/>
          <a:lstStyle/>
          <a:p>
            <a:r>
              <a:rPr lang="ru-RU" dirty="0" smtClean="0"/>
              <a:t>Измененный прототип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1708" t="27229" r="24377" b="10078"/>
          <a:stretch/>
        </p:blipFill>
        <p:spPr>
          <a:xfrm>
            <a:off x="5768795" y="2082800"/>
            <a:ext cx="4282039" cy="34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26782"/>
          </a:xfrm>
        </p:spPr>
        <p:txBody>
          <a:bodyPr/>
          <a:lstStyle/>
          <a:p>
            <a:pPr algn="ctr"/>
            <a:r>
              <a:rPr lang="ru-RU" sz="3600" dirty="0" smtClean="0"/>
              <a:t>Тестирование и изменения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3313" y="1346200"/>
            <a:ext cx="4396338" cy="576262"/>
          </a:xfrm>
        </p:spPr>
        <p:txBody>
          <a:bodyPr/>
          <a:lstStyle/>
          <a:p>
            <a:r>
              <a:rPr lang="ru-RU" dirty="0" smtClean="0"/>
              <a:t>Исходный прототип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817" t="25174" r="23113" b="9050"/>
          <a:stretch/>
        </p:blipFill>
        <p:spPr>
          <a:xfrm>
            <a:off x="1231900" y="1955800"/>
            <a:ext cx="4241006" cy="3479800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654495" y="1346200"/>
            <a:ext cx="4396339" cy="576262"/>
          </a:xfrm>
        </p:spPr>
        <p:txBody>
          <a:bodyPr/>
          <a:lstStyle/>
          <a:p>
            <a:r>
              <a:rPr lang="ru-RU" dirty="0" smtClean="0"/>
              <a:t>Измененный прототип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9975" t="22090" r="21777" b="7509"/>
          <a:stretch/>
        </p:blipFill>
        <p:spPr>
          <a:xfrm>
            <a:off x="5753099" y="1955800"/>
            <a:ext cx="4241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7582"/>
          </a:xfrm>
        </p:spPr>
        <p:txBody>
          <a:bodyPr/>
          <a:lstStyle/>
          <a:p>
            <a:pPr algn="ctr"/>
            <a:r>
              <a:rPr lang="ru-RU" sz="3600" dirty="0" smtClean="0"/>
              <a:t>Логотип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4293" y="1494118"/>
            <a:ext cx="8946541" cy="4932082"/>
          </a:xfrm>
        </p:spPr>
        <p:txBody>
          <a:bodyPr/>
          <a:lstStyle/>
          <a:p>
            <a:r>
              <a:rPr lang="ru-RU" sz="1600" b="1" dirty="0"/>
              <a:t>Идея:</a:t>
            </a:r>
            <a:r>
              <a:rPr lang="ru-RU" sz="1600" dirty="0"/>
              <a:t> Клиенты после посещения данного сервиса будут расцветать как лотос на логотипе.</a:t>
            </a:r>
            <a:endParaRPr lang="en-US" sz="1600" dirty="0"/>
          </a:p>
          <a:p>
            <a:r>
              <a:rPr lang="ru-RU" sz="1600" b="1" dirty="0"/>
              <a:t>Вид логотипа:</a:t>
            </a:r>
            <a:r>
              <a:rPr lang="ru-RU" sz="1600" dirty="0"/>
              <a:t> прямоугольная область, внутри которой располагается символьная часть (лотос) и под ней шрифтовая («Цветущий лотос»).</a:t>
            </a:r>
            <a:endParaRPr lang="en-US" sz="1600" dirty="0"/>
          </a:p>
          <a:p>
            <a:r>
              <a:rPr lang="ru-RU" sz="1600" b="1" dirty="0"/>
              <a:t>Узнаваемость формы и содержания:</a:t>
            </a:r>
            <a:r>
              <a:rPr lang="ru-RU" sz="1600" dirty="0"/>
              <a:t> символьная часть напоминает цветущее растение. </a:t>
            </a:r>
            <a:endParaRPr lang="en-US" sz="1600" dirty="0"/>
          </a:p>
          <a:p>
            <a:r>
              <a:rPr lang="ru-RU" sz="1600" b="1" dirty="0"/>
              <a:t>Фирменный цвет: </a:t>
            </a:r>
            <a:r>
              <a:rPr lang="ru-RU" sz="1600" dirty="0"/>
              <a:t>Шоколадный, белый, темно-розовый, темно-красный.</a:t>
            </a:r>
            <a:endParaRPr lang="en-US" sz="1600" dirty="0"/>
          </a:p>
          <a:p>
            <a:r>
              <a:rPr lang="ru-RU" sz="1600" b="1" dirty="0"/>
              <a:t>Фирменный шрифт:</a:t>
            </a:r>
            <a:r>
              <a:rPr lang="ru-RU" sz="1600" dirty="0"/>
              <a:t> используется 1 шрифт</a:t>
            </a:r>
            <a:r>
              <a:rPr lang="ru-RU" sz="1600" b="1" dirty="0"/>
              <a:t> «</a:t>
            </a:r>
            <a:r>
              <a:rPr lang="ru-RU" sz="1600" dirty="0" err="1"/>
              <a:t>Monotype</a:t>
            </a:r>
            <a:r>
              <a:rPr lang="ru-RU" sz="1600" dirty="0"/>
              <a:t> </a:t>
            </a:r>
            <a:r>
              <a:rPr lang="ru-RU" sz="1600" dirty="0" err="1"/>
              <a:t>Corsiva</a:t>
            </a:r>
            <a:r>
              <a:rPr lang="ru-RU" sz="1600" dirty="0" smtClean="0"/>
              <a:t>»</a:t>
            </a:r>
          </a:p>
          <a:p>
            <a:pPr marL="0" indent="0">
              <a:buNone/>
            </a:pPr>
            <a:endParaRPr lang="en-US" sz="1600" dirty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2875" t="31771" r="36139" b="30382"/>
          <a:stretch/>
        </p:blipFill>
        <p:spPr>
          <a:xfrm>
            <a:off x="4549388" y="4214159"/>
            <a:ext cx="2056349" cy="20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13529"/>
            <a:ext cx="9404723" cy="931945"/>
          </a:xfrm>
        </p:spPr>
        <p:txBody>
          <a:bodyPr/>
          <a:lstStyle/>
          <a:p>
            <a:pPr algn="ctr"/>
            <a:r>
              <a:rPr lang="ru-RU" sz="3600" dirty="0" smtClean="0"/>
              <a:t>Предметная область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5201" y="1867987"/>
            <a:ext cx="8946541" cy="3657601"/>
          </a:xfrm>
        </p:spPr>
        <p:txBody>
          <a:bodyPr>
            <a:normAutofit fontScale="92500" lnSpcReduction="20000"/>
          </a:bodyPr>
          <a:lstStyle/>
          <a:p>
            <a:r>
              <a:rPr lang="ru-RU" sz="2200" dirty="0"/>
              <a:t>Объектом разработки является сайт салона «Лечебного массажа и мануальной терапии». Салон имеет широкий спектр видов массажей, который сможет помочь клиентам укрепить общее состояние организма, обогатить клетки тела полезными веществами и кислородом.</a:t>
            </a:r>
            <a:endParaRPr lang="en-US" sz="2200" dirty="0"/>
          </a:p>
          <a:p>
            <a:r>
              <a:rPr lang="ru-RU" sz="2200" dirty="0"/>
              <a:t>Под словом «массаж» в настоящее время подразумевается способ лечения многих болезней при помощи систематических ручных приемов: поглаживания, растирания, разминания, поколачивания и вибрации или </a:t>
            </a:r>
            <a:r>
              <a:rPr lang="ru-RU" sz="2200" dirty="0" smtClean="0"/>
              <a:t>сотрясения</a:t>
            </a:r>
          </a:p>
          <a:p>
            <a:r>
              <a:rPr lang="ru-RU" sz="2200" dirty="0"/>
              <a:t>С появлением </a:t>
            </a:r>
            <a:r>
              <a:rPr lang="ru-RU" sz="2200" dirty="0" smtClean="0"/>
              <a:t>интернета для людей открылись большие возможности. Так например, есть возможность </a:t>
            </a:r>
            <a:r>
              <a:rPr lang="ru-RU" sz="2200" dirty="0"/>
              <a:t>узнать подробную информацию об интересующем виде </a:t>
            </a:r>
            <a:r>
              <a:rPr lang="ru-RU" sz="2200" dirty="0" smtClean="0"/>
              <a:t>массажа, не выходя из дома</a:t>
            </a: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121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7582"/>
          </a:xfrm>
        </p:spPr>
        <p:txBody>
          <a:bodyPr/>
          <a:lstStyle/>
          <a:p>
            <a:pPr algn="ctr"/>
            <a:r>
              <a:rPr lang="ru-RU" sz="3600" dirty="0" smtClean="0"/>
              <a:t>Цветовая схема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4293" y="1456018"/>
            <a:ext cx="8946541" cy="4805082"/>
          </a:xfrm>
        </p:spPr>
        <p:txBody>
          <a:bodyPr/>
          <a:lstStyle/>
          <a:p>
            <a:r>
              <a:rPr lang="ru-RU" sz="1600" dirty="0" smtClean="0"/>
              <a:t>Исходя из цветов, которые использовались в логотипе, была подобрана следующая цветовая схема: </a:t>
            </a:r>
          </a:p>
          <a:p>
            <a:r>
              <a:rPr lang="ru-RU" sz="1600" dirty="0"/>
              <a:t>В качестве основных выбраны шоколадный (#52110E) и белый (#FFFFFF). Для того, чтобы пользователь видел на какой странице он находится, текст кнопок переходов в </a:t>
            </a:r>
            <a:r>
              <a:rPr lang="ru-RU" sz="1600" dirty="0" smtClean="0"/>
              <a:t>шапке </a:t>
            </a:r>
            <a:r>
              <a:rPr lang="ru-RU" sz="1600" dirty="0"/>
              <a:t>окрашен в </a:t>
            </a:r>
            <a:r>
              <a:rPr lang="ru-RU" sz="1600" dirty="0" err="1"/>
              <a:t>золотисый</a:t>
            </a:r>
            <a:r>
              <a:rPr lang="ru-RU" sz="1600" dirty="0"/>
              <a:t> (#F5FF00), который прекрасно сочетается с шоколадным </a:t>
            </a:r>
            <a:r>
              <a:rPr lang="ru-RU" sz="1600" dirty="0" smtClean="0"/>
              <a:t>(#</a:t>
            </a:r>
            <a:r>
              <a:rPr lang="ru-RU" sz="1600" dirty="0"/>
              <a:t>52110E). Некоторые информационные блоки имеют фон нежного розового цвета (#FFDFEF). Основной фон белый. Все цвета подобраны таким образом, чтобы они сочетались и настраивали посетителей на успокаивающую обстановку.</a:t>
            </a:r>
            <a:endParaRPr lang="en-US" sz="1600" dirty="0"/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1801" t="35069" r="33406" b="23438"/>
          <a:stretch/>
        </p:blipFill>
        <p:spPr>
          <a:xfrm>
            <a:off x="4314553" y="4140200"/>
            <a:ext cx="2067838" cy="19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4882"/>
          </a:xfrm>
        </p:spPr>
        <p:txBody>
          <a:bodyPr/>
          <a:lstStyle/>
          <a:p>
            <a:pPr algn="ctr"/>
            <a:r>
              <a:rPr lang="ru-RU" sz="3600" dirty="0" smtClean="0"/>
              <a:t>Шрифт</a:t>
            </a:r>
            <a:endParaRPr lang="en-US" sz="36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4511" t="9227" r="36744" b="79561"/>
          <a:stretch/>
        </p:blipFill>
        <p:spPr bwMode="auto">
          <a:xfrm>
            <a:off x="1142999" y="1405218"/>
            <a:ext cx="8699501" cy="1122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2999" y="2721947"/>
            <a:ext cx="3314701" cy="226915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19293" t="42230" r="14987" b="24955"/>
          <a:stretch/>
        </p:blipFill>
        <p:spPr bwMode="auto">
          <a:xfrm>
            <a:off x="4838700" y="2806700"/>
            <a:ext cx="5880100" cy="2044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14526" t="89707" r="37735" b="5761"/>
          <a:stretch/>
        </p:blipFill>
        <p:spPr bwMode="auto">
          <a:xfrm>
            <a:off x="1142999" y="5343072"/>
            <a:ext cx="9278258" cy="535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14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425"/>
          </a:xfrm>
        </p:spPr>
        <p:txBody>
          <a:bodyPr/>
          <a:lstStyle/>
          <a:p>
            <a:pPr algn="ctr"/>
            <a:r>
              <a:rPr lang="ru-RU" sz="3600" dirty="0" smtClean="0"/>
              <a:t>Модульная сетка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0574" t="25833" r="51367" b="8321"/>
          <a:stretch/>
        </p:blipFill>
        <p:spPr bwMode="auto">
          <a:xfrm>
            <a:off x="2380343" y="1161143"/>
            <a:ext cx="6458857" cy="52396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88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3911"/>
          </a:xfrm>
        </p:spPr>
        <p:txBody>
          <a:bodyPr/>
          <a:lstStyle/>
          <a:p>
            <a:pPr algn="ctr"/>
            <a:r>
              <a:rPr lang="ru-RU" sz="3600" dirty="0" smtClean="0"/>
              <a:t>Главная страница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4088" t="9088" r="36371" b="4570"/>
          <a:stretch/>
        </p:blipFill>
        <p:spPr bwMode="auto">
          <a:xfrm>
            <a:off x="3061982" y="1313814"/>
            <a:ext cx="5029200" cy="4927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34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8425"/>
          </a:xfrm>
        </p:spPr>
        <p:txBody>
          <a:bodyPr/>
          <a:lstStyle/>
          <a:p>
            <a:pPr algn="ctr"/>
            <a:r>
              <a:rPr lang="ru-RU" sz="3600" dirty="0" smtClean="0"/>
              <a:t>О нас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4243" t="9364" r="36681" b="5155"/>
          <a:stretch/>
        </p:blipFill>
        <p:spPr bwMode="auto">
          <a:xfrm>
            <a:off x="2925667" y="1161143"/>
            <a:ext cx="5301830" cy="5428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21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0368"/>
          </a:xfrm>
        </p:spPr>
        <p:txBody>
          <a:bodyPr/>
          <a:lstStyle/>
          <a:p>
            <a:pPr algn="ctr"/>
            <a:r>
              <a:rPr lang="ru-RU" sz="3600" dirty="0" smtClean="0"/>
              <a:t>Виды услуг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7190" t="9286" r="68139" b="32552"/>
          <a:stretch/>
        </p:blipFill>
        <p:spPr bwMode="auto">
          <a:xfrm>
            <a:off x="3579762" y="1286193"/>
            <a:ext cx="3993640" cy="53323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736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/>
              <a:t>Услуга (например, расслабляющий массаж)</a:t>
            </a:r>
            <a:endParaRPr lang="en-US" sz="36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16188" t="9136" r="29179" b="5039"/>
          <a:stretch/>
        </p:blipFill>
        <p:spPr bwMode="auto">
          <a:xfrm>
            <a:off x="2889140" y="1853248"/>
            <a:ext cx="4918664" cy="4579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56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93911"/>
          </a:xfrm>
        </p:spPr>
        <p:txBody>
          <a:bodyPr/>
          <a:lstStyle/>
          <a:p>
            <a:pPr algn="ctr"/>
            <a:r>
              <a:rPr lang="ru-RU" sz="3600" dirty="0" smtClean="0"/>
              <a:t>Виды акций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4398" t="8537" r="36371" b="6646"/>
          <a:stretch/>
        </p:blipFill>
        <p:spPr bwMode="auto">
          <a:xfrm>
            <a:off x="2987934" y="1221740"/>
            <a:ext cx="4721076" cy="5026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89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50368"/>
          </a:xfrm>
        </p:spPr>
        <p:txBody>
          <a:bodyPr/>
          <a:lstStyle/>
          <a:p>
            <a:pPr algn="ctr"/>
            <a:r>
              <a:rPr lang="ru-RU" sz="3600" dirty="0" smtClean="0"/>
              <a:t>Скидки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7433" t="9414" r="23887" b="5411"/>
          <a:stretch/>
        </p:blipFill>
        <p:spPr bwMode="auto">
          <a:xfrm>
            <a:off x="2665583" y="1219201"/>
            <a:ext cx="5365778" cy="5167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98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9396"/>
          </a:xfrm>
        </p:spPr>
        <p:txBody>
          <a:bodyPr/>
          <a:lstStyle/>
          <a:p>
            <a:pPr algn="ctr"/>
            <a:r>
              <a:rPr lang="ru-RU" sz="3600" dirty="0" smtClean="0"/>
              <a:t>Контакты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0809" t="9582" r="52129" b="18898"/>
          <a:stretch/>
        </p:blipFill>
        <p:spPr bwMode="auto">
          <a:xfrm>
            <a:off x="3045370" y="1204686"/>
            <a:ext cx="4908459" cy="5210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21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Обзор аналогов. Первый аналог – </a:t>
            </a:r>
            <a:r>
              <a:rPr lang="en-US" u="sng" dirty="0" smtClean="0"/>
              <a:t>whitelotus.by</a:t>
            </a:r>
            <a:endParaRPr lang="en-US" sz="36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-65" t="10268" r="1574" b="5089"/>
          <a:stretch/>
        </p:blipFill>
        <p:spPr>
          <a:xfrm>
            <a:off x="1047147" y="2052918"/>
            <a:ext cx="9002706" cy="43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9396"/>
          </a:xfrm>
        </p:spPr>
        <p:txBody>
          <a:bodyPr/>
          <a:lstStyle/>
          <a:p>
            <a:pPr algn="ctr"/>
            <a:r>
              <a:rPr lang="ru-RU" sz="3600" dirty="0" smtClean="0"/>
              <a:t>Тестовые задания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4293" y="1632004"/>
            <a:ext cx="8946541" cy="4195481"/>
          </a:xfrm>
        </p:spPr>
        <p:txBody>
          <a:bodyPr/>
          <a:lstStyle/>
          <a:p>
            <a:r>
              <a:rPr lang="ru-RU" dirty="0" smtClean="0"/>
              <a:t>Каждому респонденту было предложено выполнить следующие задания:</a:t>
            </a:r>
          </a:p>
          <a:p>
            <a:r>
              <a:rPr lang="ru-RU" i="1" dirty="0"/>
              <a:t>Задание </a:t>
            </a:r>
            <a:r>
              <a:rPr lang="ru-RU" i="1" dirty="0" smtClean="0"/>
              <a:t>1:</a:t>
            </a:r>
            <a:r>
              <a:rPr lang="ru-RU" dirty="0"/>
              <a:t> </a:t>
            </a:r>
            <a:r>
              <a:rPr lang="ru-RU" dirty="0" smtClean="0"/>
              <a:t>Выберите </a:t>
            </a:r>
            <a:r>
              <a:rPr lang="ru-RU" dirty="0"/>
              <a:t>необходимую вам услугу и просмотрите информацию</a:t>
            </a:r>
            <a:r>
              <a:rPr lang="ru-RU" dirty="0" smtClean="0"/>
              <a:t>.</a:t>
            </a:r>
          </a:p>
          <a:p>
            <a:r>
              <a:rPr lang="ru-RU" i="1" dirty="0"/>
              <a:t>Задание </a:t>
            </a:r>
            <a:r>
              <a:rPr lang="ru-RU" i="1" dirty="0" smtClean="0"/>
              <a:t>2:</a:t>
            </a:r>
            <a:r>
              <a:rPr lang="ru-RU" dirty="0"/>
              <a:t> </a:t>
            </a:r>
            <a:r>
              <a:rPr lang="ru-RU" dirty="0" smtClean="0"/>
              <a:t>Узнайте </a:t>
            </a:r>
            <a:r>
              <a:rPr lang="ru-RU" dirty="0"/>
              <a:t>контактные данные </a:t>
            </a:r>
            <a:r>
              <a:rPr lang="ru-RU" dirty="0" smtClean="0"/>
              <a:t>сервиса</a:t>
            </a:r>
          </a:p>
          <a:p>
            <a:r>
              <a:rPr lang="ru-RU" i="1" dirty="0"/>
              <a:t>Задание </a:t>
            </a:r>
            <a:r>
              <a:rPr lang="ru-RU" i="1" dirty="0" smtClean="0"/>
              <a:t>3:</a:t>
            </a:r>
            <a:r>
              <a:rPr lang="ru-RU" dirty="0"/>
              <a:t> </a:t>
            </a:r>
            <a:r>
              <a:rPr lang="ru-RU" dirty="0" smtClean="0"/>
              <a:t>Просмотрите </a:t>
            </a:r>
            <a:r>
              <a:rPr lang="ru-RU" dirty="0"/>
              <a:t>слайдеры на странице «о нас» и узнайте информацию о салоне.</a:t>
            </a:r>
            <a:endParaRPr lang="en-US" dirty="0"/>
          </a:p>
          <a:p>
            <a:r>
              <a:rPr lang="ru-RU" i="1" dirty="0"/>
              <a:t>Задание </a:t>
            </a:r>
            <a:r>
              <a:rPr lang="ru-RU" i="1" dirty="0" smtClean="0"/>
              <a:t>4:</a:t>
            </a:r>
            <a:r>
              <a:rPr lang="ru-RU" dirty="0"/>
              <a:t> </a:t>
            </a:r>
            <a:r>
              <a:rPr lang="ru-RU" dirty="0" smtClean="0"/>
              <a:t>Узнайте </a:t>
            </a:r>
            <a:r>
              <a:rPr lang="ru-RU" dirty="0"/>
              <a:t>предлагает ли салон какие-либо специальные предложения?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0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45453"/>
          </a:xfrm>
        </p:spPr>
        <p:txBody>
          <a:bodyPr/>
          <a:lstStyle/>
          <a:p>
            <a:pPr algn="ctr"/>
            <a:r>
              <a:rPr lang="ru-RU" sz="3600" dirty="0" smtClean="0"/>
              <a:t>Результаты формального анкетирования</a:t>
            </a:r>
            <a:endParaRPr lang="en-US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838" t="30296" r="22233" b="26117"/>
          <a:stretch/>
        </p:blipFill>
        <p:spPr>
          <a:xfrm>
            <a:off x="1233714" y="2002971"/>
            <a:ext cx="4441371" cy="20959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7355" t="48165" r="23785" b="10566"/>
          <a:stretch/>
        </p:blipFill>
        <p:spPr>
          <a:xfrm>
            <a:off x="5862574" y="2002972"/>
            <a:ext cx="4413540" cy="20959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7355" t="27727" r="24008" b="32392"/>
          <a:stretch/>
        </p:blipFill>
        <p:spPr>
          <a:xfrm>
            <a:off x="3326825" y="4267199"/>
            <a:ext cx="5015833" cy="23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5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9396"/>
          </a:xfrm>
        </p:spPr>
        <p:txBody>
          <a:bodyPr/>
          <a:lstStyle/>
          <a:p>
            <a:pPr algn="ctr"/>
            <a:r>
              <a:rPr lang="ru-RU" sz="3600" dirty="0" smtClean="0"/>
              <a:t>Вопросы анкеты и результаты</a:t>
            </a:r>
            <a:endParaRPr lang="en-US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88" t="30296" r="24179" b="8475"/>
          <a:stretch/>
        </p:blipFill>
        <p:spPr>
          <a:xfrm>
            <a:off x="2090057" y="1378856"/>
            <a:ext cx="7126514" cy="50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54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1968"/>
          </a:xfrm>
        </p:spPr>
        <p:txBody>
          <a:bodyPr/>
          <a:lstStyle/>
          <a:p>
            <a:pPr algn="ctr"/>
            <a:r>
              <a:rPr lang="ru-RU" sz="3600" dirty="0" smtClean="0"/>
              <a:t>Чек-лист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98" t="2471"/>
          <a:stretch/>
        </p:blipFill>
        <p:spPr>
          <a:xfrm>
            <a:off x="958170" y="1451428"/>
            <a:ext cx="9749941" cy="45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53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/>
              <a:t>Выявление проблемы и рекомендации по их устранению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4293" y="2227090"/>
            <a:ext cx="8946541" cy="4195481"/>
          </a:xfrm>
        </p:spPr>
        <p:txBody>
          <a:bodyPr>
            <a:normAutofit/>
          </a:bodyPr>
          <a:lstStyle/>
          <a:p>
            <a:r>
              <a:rPr lang="ru-RU" dirty="0"/>
              <a:t>По </a:t>
            </a:r>
            <a:r>
              <a:rPr lang="ru-RU" i="1" dirty="0"/>
              <a:t>результатам экспертного тестирования</a:t>
            </a:r>
            <a:r>
              <a:rPr lang="ru-RU" dirty="0"/>
              <a:t>, грубых нарушений в интерфейсе, информационной структуре или функциональном соответствии элементов выявлено не было. В качестве небольших замечаний была выделена излишняя простота интерфейса. Предложено добавление дополнительных цветов для разнообразия в оформлении.</a:t>
            </a:r>
            <a:endParaRPr lang="en-US" dirty="0"/>
          </a:p>
          <a:p>
            <a:r>
              <a:rPr lang="ru-RU" dirty="0"/>
              <a:t>По </a:t>
            </a:r>
            <a:r>
              <a:rPr lang="ru-RU" i="1" dirty="0"/>
              <a:t>результатам пользовательского тестирования</a:t>
            </a:r>
            <a:r>
              <a:rPr lang="ru-RU" dirty="0"/>
              <a:t>, не было выявлено проблем, связанных с интерфейсом. Пользователь легко находил нужную ему информацию, и выполнял данные ему задания без особых трудностей.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> </a:t>
            </a:r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999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Обзор аналогов. Второй аналог – </a:t>
            </a:r>
            <a:r>
              <a:rPr lang="en-US" sz="3600" dirty="0" smtClean="0"/>
              <a:t>tamarind.by</a:t>
            </a:r>
            <a:endParaRPr lang="en-US" sz="3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" t="9609" r="2902" b="7576"/>
          <a:stretch/>
        </p:blipFill>
        <p:spPr>
          <a:xfrm>
            <a:off x="1045028" y="2127298"/>
            <a:ext cx="9005806" cy="41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/>
              <a:t>Цели и задачи проекта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4293" y="198760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Основной целью для данного проекта является привлечения клиентов на посещение салона и использования его услуг. Для достижения данной цели необходимо создать простой, удобный, конкурентоспособный дизайн интерфейса, определить расслабляющую цветовую гамму для пользователей.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dirty="0" smtClean="0"/>
              <a:t>Целевая аудитория</a:t>
            </a:r>
            <a:endParaRPr lang="en-US" sz="3600" dirty="0"/>
          </a:p>
        </p:txBody>
      </p:sp>
      <p:sp>
        <p:nvSpPr>
          <p:cNvPr id="4" name="Рисунок 3"/>
          <p:cNvSpPr>
            <a:spLocks noGrp="1"/>
          </p:cNvSpPr>
          <p:nvPr>
            <p:ph type="pic" idx="15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half" idx="18"/>
          </p:nvPr>
        </p:nvSpPr>
        <p:spPr>
          <a:xfrm>
            <a:off x="643172" y="4250949"/>
            <a:ext cx="2940050" cy="1757965"/>
          </a:xfrm>
        </p:spPr>
        <p:txBody>
          <a:bodyPr>
            <a:normAutofit/>
          </a:bodyPr>
          <a:lstStyle/>
          <a:p>
            <a:pPr lvl="0"/>
            <a:r>
              <a:rPr lang="ru-RU" sz="1800" dirty="0"/>
              <a:t>Обычные пользователи, которым нужны услуги салона для лечебных процедур либо просто для приятного времяпровождения.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9"/>
          </p:nvPr>
        </p:nvSpPr>
        <p:spPr>
          <a:xfrm>
            <a:off x="3881269" y="4257963"/>
            <a:ext cx="2934406" cy="1750951"/>
          </a:xfrm>
        </p:spPr>
        <p:txBody>
          <a:bodyPr/>
          <a:lstStyle/>
          <a:p>
            <a:pPr lvl="0"/>
            <a:r>
              <a:rPr lang="ru-RU" sz="1800" dirty="0"/>
              <a:t>Работники салона, которым </a:t>
            </a:r>
            <a:r>
              <a:rPr lang="ru-RU" sz="1800" dirty="0" smtClean="0"/>
              <a:t>нужен </a:t>
            </a:r>
            <a:r>
              <a:rPr lang="ru-RU" sz="1800" dirty="0"/>
              <a:t>сайт для получения необходимой информации.</a:t>
            </a:r>
            <a:endParaRPr lang="en-US" sz="1800" dirty="0"/>
          </a:p>
          <a:p>
            <a:endParaRPr lang="en-US" dirty="0"/>
          </a:p>
        </p:txBody>
      </p:sp>
      <p:sp>
        <p:nvSpPr>
          <p:cNvPr id="10" name="Рисунок 9"/>
          <p:cNvSpPr>
            <a:spLocks noGrp="1"/>
          </p:cNvSpPr>
          <p:nvPr>
            <p:ph type="pic" idx="22"/>
          </p:nvPr>
        </p:nvSpPr>
        <p:spPr/>
      </p:sp>
      <p:sp>
        <p:nvSpPr>
          <p:cNvPr id="11" name="Текст 10"/>
          <p:cNvSpPr>
            <a:spLocks noGrp="1"/>
          </p:cNvSpPr>
          <p:nvPr>
            <p:ph type="body" sz="half" idx="20"/>
          </p:nvPr>
        </p:nvSpPr>
        <p:spPr>
          <a:xfrm>
            <a:off x="7113722" y="4250948"/>
            <a:ext cx="2935997" cy="1757966"/>
          </a:xfrm>
        </p:spPr>
        <p:txBody>
          <a:bodyPr>
            <a:normAutofit/>
          </a:bodyPr>
          <a:lstStyle/>
          <a:p>
            <a:pPr lvl="0"/>
            <a:r>
              <a:rPr lang="ru-RU" sz="1800" dirty="0"/>
              <a:t>Конкуренты, которые могут проанализировать сайт, возможно что-нибудь перенять.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028" name="Picture 4" descr="ÐÐ°ÑÑÐ¸Ð½ÐºÐ¸ Ð¿Ð¾ Ð·Ð°Ð¿ÑÐ¾ÑÑ Ð¿Ð¾Ð»ÑÐ·Ð¾Ð²Ð°ÑÐµÐ»Ñ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209801"/>
            <a:ext cx="2946402" cy="155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Ð Ð°Ð±Ð¾ÑÐ½Ð¸Ðº ÑÐ°Ð»Ð¾Ð½Ð° Ð¼Ð°ÑÑÐ°Ð¶Ð°"/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07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ÐºÐ¾Ð½ÐºÑÑÐµÐ½ÑÑ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74" y="2209800"/>
            <a:ext cx="2926260" cy="152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66185"/>
          </a:xfrm>
        </p:spPr>
        <p:txBody>
          <a:bodyPr/>
          <a:lstStyle/>
          <a:p>
            <a:pPr algn="ctr"/>
            <a:r>
              <a:rPr lang="ru-RU" sz="3600" dirty="0" smtClean="0"/>
              <a:t>Персонажи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6968" y="1419497"/>
            <a:ext cx="2946866" cy="576262"/>
          </a:xfrm>
        </p:spPr>
        <p:txBody>
          <a:bodyPr/>
          <a:lstStyle/>
          <a:p>
            <a:r>
              <a:rPr lang="ru-RU" sz="2000" dirty="0" smtClean="0"/>
              <a:t>Анна </a:t>
            </a:r>
            <a:r>
              <a:rPr lang="ru-RU" sz="2000" dirty="0" err="1" smtClean="0"/>
              <a:t>Гамова</a:t>
            </a:r>
            <a:endParaRPr lang="en-US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15"/>
          </p:nvPr>
        </p:nvSpPr>
        <p:spPr>
          <a:xfrm>
            <a:off x="646484" y="2105297"/>
            <a:ext cx="2927350" cy="3589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877680" y="1419497"/>
            <a:ext cx="2936241" cy="576262"/>
          </a:xfrm>
        </p:spPr>
        <p:txBody>
          <a:bodyPr/>
          <a:lstStyle/>
          <a:p>
            <a:r>
              <a:rPr lang="ru-RU" sz="2000" dirty="0" smtClean="0"/>
              <a:t>Анастасия Орлова</a:t>
            </a:r>
            <a:endParaRPr lang="en-US" sz="20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>
          <a:xfrm>
            <a:off x="3867127" y="2105297"/>
            <a:ext cx="2946794" cy="3589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7118721" y="1419497"/>
            <a:ext cx="2932113" cy="576262"/>
          </a:xfrm>
        </p:spPr>
        <p:txBody>
          <a:bodyPr/>
          <a:lstStyle/>
          <a:p>
            <a:r>
              <a:rPr lang="ru-RU" sz="2000" dirty="0" smtClean="0"/>
              <a:t>Антон Волков</a:t>
            </a:r>
            <a:endParaRPr lang="en-US" sz="20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7"/>
          </p:nvPr>
        </p:nvSpPr>
        <p:spPr>
          <a:xfrm>
            <a:off x="7118721" y="2105297"/>
            <a:ext cx="2932113" cy="3589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l="53755" t="31028" r="26827" b="30374"/>
          <a:stretch/>
        </p:blipFill>
        <p:spPr bwMode="auto">
          <a:xfrm>
            <a:off x="646111" y="2105297"/>
            <a:ext cx="2916216" cy="3589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l="53943" t="30911" r="28242" b="34912"/>
          <a:stretch/>
        </p:blipFill>
        <p:spPr bwMode="auto">
          <a:xfrm>
            <a:off x="3877680" y="2112531"/>
            <a:ext cx="2936241" cy="3582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/>
          <a:srcRect l="54224" t="34930" r="27331" b="30208"/>
          <a:stretch/>
        </p:blipFill>
        <p:spPr bwMode="auto">
          <a:xfrm>
            <a:off x="7107213" y="2112530"/>
            <a:ext cx="3121003" cy="3582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67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9693"/>
          </a:xfrm>
        </p:spPr>
        <p:txBody>
          <a:bodyPr/>
          <a:lstStyle/>
          <a:p>
            <a:pPr algn="ctr"/>
            <a:r>
              <a:rPr lang="ru-RU" sz="3600" dirty="0" smtClean="0"/>
              <a:t>Потребности пользователей</a:t>
            </a:r>
            <a:endParaRPr lang="en-US" sz="36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6968" y="1445622"/>
            <a:ext cx="2946866" cy="576262"/>
          </a:xfrm>
        </p:spPr>
        <p:txBody>
          <a:bodyPr/>
          <a:lstStyle/>
          <a:p>
            <a:r>
              <a:rPr lang="ru-RU" sz="2000" dirty="0" smtClean="0"/>
              <a:t>Анна </a:t>
            </a:r>
            <a:r>
              <a:rPr lang="ru-RU" sz="2000" dirty="0" err="1" smtClean="0"/>
              <a:t>Гамова</a:t>
            </a:r>
            <a:endParaRPr lang="en-US" sz="20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15"/>
          </p:nvPr>
        </p:nvSpPr>
        <p:spPr>
          <a:xfrm>
            <a:off x="646484" y="2131422"/>
            <a:ext cx="2927350" cy="3589338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Достойное качество массажа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Любезность работников салона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Соответствующая качеству цена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877680" y="1445622"/>
            <a:ext cx="2936241" cy="576262"/>
          </a:xfrm>
        </p:spPr>
        <p:txBody>
          <a:bodyPr/>
          <a:lstStyle/>
          <a:p>
            <a:r>
              <a:rPr lang="ru-RU" sz="2000" dirty="0" smtClean="0"/>
              <a:t>Анастасия Орлова</a:t>
            </a:r>
            <a:endParaRPr lang="en-US" sz="20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>
          <a:xfrm>
            <a:off x="3867127" y="2131422"/>
            <a:ext cx="2946794" cy="3589338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Наличие отзывов клиентов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Общение с клиентами</a:t>
            </a:r>
            <a:endParaRPr lang="en-US" sz="1800" dirty="0"/>
          </a:p>
          <a:p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>
          <a:xfrm>
            <a:off x="7118721" y="1445622"/>
            <a:ext cx="2932113" cy="576262"/>
          </a:xfrm>
        </p:spPr>
        <p:txBody>
          <a:bodyPr/>
          <a:lstStyle/>
          <a:p>
            <a:r>
              <a:rPr lang="ru-RU" sz="2000" dirty="0" smtClean="0"/>
              <a:t>Антон Волков</a:t>
            </a:r>
            <a:endParaRPr lang="en-US" sz="2000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17"/>
          </p:nvPr>
        </p:nvSpPr>
        <p:spPr>
          <a:xfrm>
            <a:off x="7118721" y="2131422"/>
            <a:ext cx="2932113" cy="3589338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Высокая посещаемость салона</a:t>
            </a: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800" dirty="0"/>
              <a:t>Положительная репутация салона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pPr algn="ctr"/>
            <a:r>
              <a:rPr lang="ru-RU" sz="3600" dirty="0" smtClean="0"/>
              <a:t>Перечень функциональности</a:t>
            </a:r>
            <a:endParaRPr lang="en-US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Главная страница должна привлечь Анну в этот салон, у нее не должны возникнуть сомнения насчет качества их работы</a:t>
            </a:r>
            <a:r>
              <a:rPr lang="ru-RU" dirty="0" smtClean="0"/>
              <a:t>. Анастасия должна убедиться в том, </a:t>
            </a:r>
            <a:r>
              <a:rPr lang="ru-RU" dirty="0"/>
              <a:t>что навигационная система сайта хорошо выполнена</a:t>
            </a:r>
            <a:r>
              <a:rPr lang="ru-RU" dirty="0" smtClean="0"/>
              <a:t>. Антона главная страница должна убедить в том, что она привлекательна для пользователей</a:t>
            </a:r>
          </a:p>
          <a:p>
            <a:pPr lvl="0"/>
            <a:r>
              <a:rPr lang="ru-RU" dirty="0" smtClean="0"/>
              <a:t>Могу </a:t>
            </a:r>
            <a:r>
              <a:rPr lang="ru-RU" dirty="0"/>
              <a:t>ли я быть </a:t>
            </a:r>
            <a:r>
              <a:rPr lang="ru-RU" dirty="0" smtClean="0"/>
              <a:t>уверен(а) </a:t>
            </a:r>
            <a:r>
              <a:rPr lang="ru-RU" dirty="0"/>
              <a:t>в качестве массажа?</a:t>
            </a:r>
            <a:endParaRPr lang="en-US" dirty="0"/>
          </a:p>
          <a:p>
            <a:pPr lvl="0"/>
            <a:r>
              <a:rPr lang="ru-RU" dirty="0"/>
              <a:t>Как долго будут выполняться данные процедуры</a:t>
            </a:r>
            <a:r>
              <a:rPr lang="ru-RU" dirty="0" smtClean="0"/>
              <a:t>?</a:t>
            </a:r>
            <a:endParaRPr lang="ru-RU" dirty="0"/>
          </a:p>
          <a:p>
            <a:r>
              <a:rPr lang="ru-RU" dirty="0"/>
              <a:t>Могу ли я проверить список клиентских отзывов?</a:t>
            </a:r>
            <a:endParaRPr lang="en-US" dirty="0"/>
          </a:p>
          <a:p>
            <a:pPr lvl="0"/>
            <a:r>
              <a:rPr lang="ru-RU" dirty="0"/>
              <a:t>Могу ли я получить информацию о салоне?</a:t>
            </a:r>
            <a:endParaRPr lang="en-US" dirty="0"/>
          </a:p>
          <a:p>
            <a:pPr lvl="0"/>
            <a:r>
              <a:rPr lang="ru-RU" dirty="0"/>
              <a:t>Какие привлекательные элементы имеются на сайте?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165</TotalTime>
  <Words>735</Words>
  <Application>Microsoft Office PowerPoint</Application>
  <PresentationFormat>Широкоэкранный</PresentationFormat>
  <Paragraphs>92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Ион</vt:lpstr>
      <vt:lpstr>Разработка пользовательских интерфейсов сайта  «Салон лечебного массажа  и мануальной терапии»</vt:lpstr>
      <vt:lpstr>Предметная область</vt:lpstr>
      <vt:lpstr>Обзор аналогов. Первый аналог – whitelotus.by</vt:lpstr>
      <vt:lpstr>Обзор аналогов. Второй аналог – tamarind.by</vt:lpstr>
      <vt:lpstr>Цели и задачи проекта</vt:lpstr>
      <vt:lpstr>Целевая аудитория</vt:lpstr>
      <vt:lpstr>Персонажи</vt:lpstr>
      <vt:lpstr>Потребности пользователей</vt:lpstr>
      <vt:lpstr>Перечень функциональности</vt:lpstr>
      <vt:lpstr>Информационная структура</vt:lpstr>
      <vt:lpstr>Тестирование структуры</vt:lpstr>
      <vt:lpstr>Статический прототип</vt:lpstr>
      <vt:lpstr>Статический прототип</vt:lpstr>
      <vt:lpstr>Статический прототип</vt:lpstr>
      <vt:lpstr>Статический прототип</vt:lpstr>
      <vt:lpstr>Связь между страницами</vt:lpstr>
      <vt:lpstr>Тестирование и изменения</vt:lpstr>
      <vt:lpstr>Тестирование и изменения</vt:lpstr>
      <vt:lpstr>Логотип</vt:lpstr>
      <vt:lpstr>Цветовая схема</vt:lpstr>
      <vt:lpstr>Шрифт</vt:lpstr>
      <vt:lpstr>Модульная сетка</vt:lpstr>
      <vt:lpstr>Главная страница</vt:lpstr>
      <vt:lpstr>О нас</vt:lpstr>
      <vt:lpstr>Виды услуг</vt:lpstr>
      <vt:lpstr>Услуга (например, расслабляющий массаж)</vt:lpstr>
      <vt:lpstr>Виды акций</vt:lpstr>
      <vt:lpstr>Скидки</vt:lpstr>
      <vt:lpstr>Контакты</vt:lpstr>
      <vt:lpstr>Тестовые задания</vt:lpstr>
      <vt:lpstr>Результаты формального анкетирования</vt:lpstr>
      <vt:lpstr>Вопросы анкеты и результаты</vt:lpstr>
      <vt:lpstr>Чек-лист</vt:lpstr>
      <vt:lpstr>Выявление проблемы и рекомендации по их устранению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пользовательских интерфейсов сайта  «Салон лечебного массажа  и мануальной терапии»</dc:title>
  <dc:creator>Пользователь Windows</dc:creator>
  <cp:lastModifiedBy>Пользователь Windows</cp:lastModifiedBy>
  <cp:revision>18</cp:revision>
  <dcterms:created xsi:type="dcterms:W3CDTF">2018-12-06T18:26:13Z</dcterms:created>
  <dcterms:modified xsi:type="dcterms:W3CDTF">2018-12-06T21:11:41Z</dcterms:modified>
</cp:coreProperties>
</file>